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b5b20b5bd4b4c83" /><Relationship Type="http://schemas.openxmlformats.org/officeDocument/2006/relationships/extended-properties" Target="/docProps/app.xml" Id="R905c5ca024b04087" /><Relationship Type="http://schemas.openxmlformats.org/officeDocument/2006/relationships/officeDocument" Target="/ppt/presentation.xml" Id="Ra711c2179dc9496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90d8275a84842e7"/>
  </p:sldMasterIdLst>
  <p:notesMasterIdLst>
    <p:notesMasterId xmlns:r="http://schemas.openxmlformats.org/officeDocument/2006/relationships" r:id="R5995a9ba506b4f0f"/>
  </p:notesMasterIdLst>
  <p:sldIdLst>
    <p:sldId xmlns:r="http://schemas.openxmlformats.org/officeDocument/2006/relationships" id="256" r:id="R308d913401da4836"/>
    <p:sldId xmlns:r="http://schemas.openxmlformats.org/officeDocument/2006/relationships" id="257" r:id="R890c45db1e7f4620"/>
    <p:sldId xmlns:r="http://schemas.openxmlformats.org/officeDocument/2006/relationships" id="258" r:id="R0b09e4a01a23499a"/>
    <p:sldId xmlns:r="http://schemas.openxmlformats.org/officeDocument/2006/relationships" id="259" r:id="R5105178e175f4504"/>
    <p:sldId xmlns:r="http://schemas.openxmlformats.org/officeDocument/2006/relationships" id="260" r:id="Rc8892e2dec7b47f7"/>
    <p:sldId xmlns:r="http://schemas.openxmlformats.org/officeDocument/2006/relationships" id="261" r:id="R6edebd7845be457a"/>
    <p:sldId xmlns:r="http://schemas.openxmlformats.org/officeDocument/2006/relationships" id="262" r:id="R27c6f28c286e426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8767b275bd24079" /><Relationship Type="http://schemas.openxmlformats.org/officeDocument/2006/relationships/slideMaster" Target="/ppt/slideMasters/slideMaster1.xml" Id="Rc90d8275a84842e7" /><Relationship Type="http://schemas.openxmlformats.org/officeDocument/2006/relationships/notesMaster" Target="/ppt/notesMasters/notesMaster1.xml" Id="R5995a9ba506b4f0f" /><Relationship Type="http://schemas.openxmlformats.org/officeDocument/2006/relationships/presProps" Target="/ppt/presProps.xml" Id="Recef9f812f0b41e6" /><Relationship Type="http://schemas.openxmlformats.org/officeDocument/2006/relationships/tableStyles" Target="/ppt/tableStyles.xml" Id="R6c9d0a2ee3074760" /><Relationship Type="http://schemas.openxmlformats.org/officeDocument/2006/relationships/slide" Target="/ppt/slides/slide1.xml" Id="R308d913401da4836" /><Relationship Type="http://schemas.openxmlformats.org/officeDocument/2006/relationships/slide" Target="/ppt/slides/slide2.xml" Id="R890c45db1e7f4620" /><Relationship Type="http://schemas.openxmlformats.org/officeDocument/2006/relationships/slide" Target="/ppt/slides/slide3.xml" Id="R0b09e4a01a23499a" /><Relationship Type="http://schemas.openxmlformats.org/officeDocument/2006/relationships/slide" Target="/ppt/slides/slide4.xml" Id="R5105178e175f4504" /><Relationship Type="http://schemas.openxmlformats.org/officeDocument/2006/relationships/slide" Target="/ppt/slides/slide5.xml" Id="Rc8892e2dec7b47f7" /><Relationship Type="http://schemas.openxmlformats.org/officeDocument/2006/relationships/slide" Target="/ppt/slides/slide6.xml" Id="R6edebd7845be457a" /><Relationship Type="http://schemas.openxmlformats.org/officeDocument/2006/relationships/slide" Target="/ppt/slides/slide7.xml" Id="R27c6f28c286e426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90751adbe5f40d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0723bc5837e4be1" /><Relationship Type="http://schemas.openxmlformats.org/officeDocument/2006/relationships/notesMaster" Target="/ppt/notesMasters/notesMaster1.xml" Id="Rd8e4267de5be49d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11e502a408c4d34" /><Relationship Type="http://schemas.openxmlformats.org/officeDocument/2006/relationships/notesMaster" Target="/ppt/notesMasters/notesMaster1.xml" Id="R54a55d68b20c4b7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ac8f543d7e340b6" /><Relationship Type="http://schemas.openxmlformats.org/officeDocument/2006/relationships/notesMaster" Target="/ppt/notesMasters/notesMaster1.xml" Id="R239f61b53141485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ba29b84f50249fd" /><Relationship Type="http://schemas.openxmlformats.org/officeDocument/2006/relationships/notesMaster" Target="/ppt/notesMasters/notesMaster1.xml" Id="Rfa7558c85777409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3d87a3bfa434c89" /><Relationship Type="http://schemas.openxmlformats.org/officeDocument/2006/relationships/notesMaster" Target="/ppt/notesMasters/notesMaster1.xml" Id="Ra4fa2f72c6c84ae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afbbe53b7654102" /><Relationship Type="http://schemas.openxmlformats.org/officeDocument/2006/relationships/notesMaster" Target="/ppt/notesMasters/notesMaster1.xml" Id="Rfa267edfa283411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f9c7b6b9a7e45c5" /><Relationship Type="http://schemas.openxmlformats.org/officeDocument/2006/relationships/notesMaster" Target="/ppt/notesMasters/notesMaster1.xml" Id="R92815e7a101b415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BaqBaq помогает специалисту проверить, как реорганизация меняет функции и ответственность. Мы решаем кейс спецтрека Казахтелеком: сравниваем исходный и новый комплект документов, показываем предполагаемые изменения и ведём к конкретным пунктам. Жюри может открыть действующий Live-сервис на baqbaq.world или запустить тот же код из хакатонного репозитория. Логотип Казахтелеком обозначает трек, а не внедрение или одобрение продукта. Источники: README.md, brand.md, материалы трека.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При реорганизации недостаточно сравнить два текста построчно. Одна и та же функция может получить новый номер, изменить формулировку или перейти другому подразделению. Специалисту нужно восстановить соответствия и проверить ответственность. Поэтому BaqBaq показывает предполагаемые изменения вместе с основанием. Если функция не найдена в новой редакции, это повод для проверки в пределах загруженного комплекта, а не доказательство её исчезновения во всей компании. Источник: требования спецтрека и docs/LIMITATIONS.md.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Пользователь загружает документы в две редакции и запускает Live-анализ. Система извлекает функции, сопоставляет их и формирует список изменений. В каждом выбранном выводе можно открыть точный фрагмент документа и контекст ответственного подразделения. Затем специалист подтверждает или отклоняет вывод, оставляет комментарий и выгружает отчёт. Внешний OpenAI API получает текст документов, поэтому сервис просит загружать только разрешённые данные. Источники: static/workspace.html, app/main.py, README.md.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Это небольшой синтетический комплект, который мы действительно загрузили через сайт и проверили в Live. Фраза о графике обучения сохранилась, но контекст владельца изменился с директора закупок на руководителя обучения. Система предлагает проверить перенос. Мы показываем оба пункта и владельцев, а окончательное решение оставляем специалисту. Важно: смена номера сама по себе не доказывает перенос функции. Источник: results/RELEASE_VERIFICATION.md, контрольный прогон cmp_0a2a9690116d432e / run_c7471de468554c46.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Мы разделяем точные данные и смысловую интерпретацию. Цитаты, локаторы и хеши документов позволяют проверить основание вывода. Смысловое соответствие и тип изменения предлагает модель, поэтому мы не обещаем детерминированность LLM. Специалист видит контекст, принимает решение и оставляет комментарий. Снимок запуска и история решений сохраняют проверяемый результат. Это главное отличие подхода: каждое существенное заключение можно сопоставить с исходным текстом. Источники: app/model_adapter.py, app/db.py, app/report.py, docs/ARCHITECTURE.md.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Финальную проверку мы провели на опубликованном HTTPS-сервисе через обычную загрузку файлов. Анализ вернул десять выводов. Мы сопоставили семнадцать ссылок с исходными фрагментами, сохранили решение с комментарием и проверили его в скачанном HTML-отчёте. На сам анализ ушло четыре запроса OpenAI. Это инженерная проверка небольшой синтетической пары. Независимую экспертную точность мы ещё не измеряли, а полный Live-прогон документов организатора остановили ради срока сдачи. Источник: results/RELEASE_VERIFICATION.md, раздел 0.3.0.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Для проверки жюри доступны два маршрута. Можно открыть baqbaq.world без пароля, загрузить разрешённые документы и пройти полный сценарий. Можно клонировать официальный хакатонный репозиторий и запустить тот же код локально по README, указав собственный OpenAI API-ключ. В проекте сохранены ограничения и результаты фактических проверок. Следующий шаг после хакатона — пилот со специалистами: эталонная разметка функций, измерение качества соответствий и проверка на более полном наборе документов. Источники: README.md, docs/LIMITATIONS.md.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d37ae76f194fa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04f68c44bc042ce" /><Relationship Type="http://schemas.openxmlformats.org/officeDocument/2006/relationships/slideLayout" Target="/ppt/slideLayouts/slideLayout1.xml" Id="Rc3555a5011f848a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3555a5011f848a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b17a9eb73f4094" /><Relationship Type="http://schemas.openxmlformats.org/officeDocument/2006/relationships/image" Target="/ppt/media/image.png" Id="R3c1ff96112234354" /><Relationship Type="http://schemas.openxmlformats.org/officeDocument/2006/relationships/image" Target="/ppt/media/image2.png" Id="R3c06b4c582be447e" /><Relationship Type="http://schemas.openxmlformats.org/officeDocument/2006/relationships/image" Target="/ppt/media/image.svg" Id="R918a654adf304cf7" /><Relationship Type="http://schemas.openxmlformats.org/officeDocument/2006/relationships/notesSlide" Target="/ppt/notesSlides/notesSlide1.xml" Id="R61114a8007c44dd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55a8200bcc4142" /><Relationship Type="http://schemas.openxmlformats.org/officeDocument/2006/relationships/notesSlide" Target="/ppt/notesSlides/notesSlide2.xml" Id="R1f13626ecb69435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bb85256d2e4e22" /><Relationship Type="http://schemas.openxmlformats.org/officeDocument/2006/relationships/notesSlide" Target="/ppt/notesSlides/notesSlide3.xml" Id="R29ebd6138274464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ed44ddcb2c457a" /><Relationship Type="http://schemas.openxmlformats.org/officeDocument/2006/relationships/notesSlide" Target="/ppt/notesSlides/notesSlide4.xml" Id="Rc6babc347a4b40c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15866ffe1d46e4" /><Relationship Type="http://schemas.openxmlformats.org/officeDocument/2006/relationships/notesSlide" Target="/ppt/notesSlides/notesSlide5.xml" Id="Rf7f2b46cb13e4de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06ad528c504dac" /><Relationship Type="http://schemas.openxmlformats.org/officeDocument/2006/relationships/notesSlide" Target="/ppt/notesSlides/notesSlide6.xml" Id="Rebe42436665141c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24f882502f4157" /><Relationship Type="http://schemas.openxmlformats.org/officeDocument/2006/relationships/notesSlide" Target="/ppt/notesSlides/notesSlide7.xml" Id="R3a8e7b4b29da41a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1ff96112234354"/>
          <a:stretch xmlns:a="http://schemas.openxmlformats.org/drawingml/2006/main"/>
        </p:blipFill>
        <p:spPr>
          <a:xfrm xmlns:a="http://schemas.openxmlformats.org/drawingml/2006/main">
            <a:off x="647700" y="1438275"/>
            <a:ext cx="3810000" cy="3810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46104F-7D1C-4D64-9473-431D52833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657350"/>
            <a:ext cx="63627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75" b="1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Анализ</a:t>
            </a:r>
          </a:p>
          <a:p xmlns:a="http://schemas.openxmlformats.org/drawingml/2006/main">
            <a:pPr>
              <a:defRPr sz="3975" b="1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организационных</a:t>
            </a:r>
          </a:p>
          <a:p xmlns:a="http://schemas.openxmlformats.org/drawingml/2006/main">
            <a:pPr>
              <a:defRPr sz="3975" b="1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изменений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8D26CF-6EB9-4C8B-9038-124AEE038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000500"/>
            <a:ext cx="6191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Сопоставление функций и ответственности</a:t>
            </a:r>
          </a:p>
          <a:p xmlns:a="http://schemas.openxmlformats.org/drawingml/2006/main">
            <a:pPr>
              <a:defRPr sz="2100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с прямыми ссылками на документы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E372AC-F26C-424D-8B42-C0A3CA648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286375"/>
            <a:ext cx="5048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76973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176973"/>
                </a:solidFill>
                <a:latin typeface="Segoe UI"/>
                <a:ea typeface="Segoe UI"/>
                <a:cs typeface="Segoe UI"/>
              </a:rPr>
              <a:t>baqbaq.world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D5D8FD-AEF1-4B25-8BC4-6B48F6E66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0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HackAlem AI · Спец-трек Казахтелеком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06b4c582be447e">
            <a:extLst>
              <a:ext uri="{96DAC541-7B7A-43D3-8B79-37D633B846F1}">
                <asvg:svgBlip xmlns:asvg="http://schemas.microsoft.com/office/drawing/2016/SVG/main" r:embed="R918a654adf304cf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" y="476250"/>
            <a:ext cx="2781300" cy="4476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2225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7BBBEC-CB50-4FBD-8F7E-279289CAA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"/>
            <a:ext cx="10896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3225" b="1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Проверка функций при реорганизации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63AD4E-41A8-4A2C-96CA-4FBDF928C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3246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2 / 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8FFD06-19B5-4932-A331-4F2218582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466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73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76973"/>
                </a:solidFill>
                <a:latin typeface="Segoe UI"/>
                <a:ea typeface="Segoe UI"/>
                <a:cs typeface="Segoe UI"/>
              </a:rPr>
              <a:t>Ручная сверка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8557C9-23C0-465D-A149-92C4D24F6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76500"/>
            <a:ext cx="4762500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Пункты меняют номера.</a:t>
            </a:r>
          </a:p>
          <a:p xmlns:a="http://schemas.openxmlformats.org/drawingml/2006/main">
            <a:pPr>
              <a:defRPr sz="232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Формулировки меняются.</a:t>
            </a:r>
          </a:p>
          <a:p xmlns:a="http://schemas.openxmlformats.org/drawingml/2006/main">
            <a:pPr>
              <a:defRPr sz="232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Ответственность переходит</a:t>
            </a:r>
          </a:p>
          <a:p xmlns:a="http://schemas.openxmlformats.org/drawingml/2006/main">
            <a:pPr>
              <a:defRPr sz="232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между подразделениями.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F1637C-CBE7-4788-8D4C-15FFE5BA1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1762125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73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76973"/>
                </a:solidFill>
                <a:latin typeface="Segoe UI"/>
                <a:ea typeface="Segoe UI"/>
                <a:cs typeface="Segoe UI"/>
              </a:rPr>
              <a:t>Задача специалиста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E5DE4E-A3DF-442B-BB95-C7786FFB1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476500"/>
            <a:ext cx="4953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Установить, что сохранилось,</a:t>
            </a:r>
          </a:p>
          <a:p xmlns:a="http://schemas.openxmlformats.org/drawingml/2006/main">
            <a:pPr>
              <a:defRPr sz="232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что изменилось и какие функции</a:t>
            </a:r>
          </a:p>
          <a:p xmlns:a="http://schemas.openxmlformats.org/drawingml/2006/main">
            <a:pPr>
              <a:defRPr sz="232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требуют дополнительной проверки.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5B395A-79D1-4682-A0D2-0C76ADCCA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6735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Вывод о потере функции ограничен составом загруженных документов.</a:t>
            </a:r>
          </a:p>
        </p:txBody>
      </p:sp>
    </p:spTree>
    <p:extLst>
      <p:ext uri="{BB962C8B-B14F-4D97-AF65-F5344CB8AC3E}">
        <p14:creationId xmlns:p14="http://schemas.microsoft.com/office/powerpoint/2010/main" val="19275254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EFC808-781A-43FC-93C4-207054C3A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"/>
            <a:ext cx="10896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3225" b="1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Рабочий процесс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AF70DF-ED56-4526-AB2A-39835276A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3246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3 / 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8647C8-5850-4460-99C2-6EFEB6EB5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914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6973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176973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FC6A04-EB21-44A9-9627-4C83A3685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1714500"/>
            <a:ext cx="46196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Загрузка двух редакций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279387-2A8E-4330-A2F7-07221C0EF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771650"/>
            <a:ext cx="4810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DOCX, PDF с текстом и XLSX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BFD75A-5397-4FD9-93C1-F3604E825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71775"/>
            <a:ext cx="914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6973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176973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D3E3B2-A35C-4014-9E9E-98C3EF094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2771775"/>
            <a:ext cx="46196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Live-анализ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B8254A-C56F-4670-BDCD-55F5CFC0D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828925"/>
            <a:ext cx="4810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Извлечение функций и поиск соответствий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49E34C-0C80-486F-B94B-6DA9BCAD9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914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6973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176973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641EBB-9E82-44FB-9E54-2868998A7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3829050"/>
            <a:ext cx="46196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Проверка изменения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BAAE5B-A35C-4CBC-9B90-A73E65EC4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886200"/>
            <a:ext cx="4810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Исходная цитата, пункт и контекст владельца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AF0C10-847D-43D6-BD0C-A197BBEE6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86325"/>
            <a:ext cx="914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6973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176973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9F4C2E-09A4-4DCC-89D6-A89D9C989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4886325"/>
            <a:ext cx="46196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Решение и отчёт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7487F5-B9D8-431B-B2BB-06948445E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943475"/>
            <a:ext cx="4810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Комментарий специалиста и экспорт HTML</a:t>
            </a:r>
          </a:p>
        </p:txBody>
      </p:sp>
    </p:spTree>
    <p:extLst>
      <p:ext uri="{BB962C8B-B14F-4D97-AF65-F5344CB8AC3E}">
        <p14:creationId xmlns:p14="http://schemas.microsoft.com/office/powerpoint/2010/main" val="16187789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70D058-5ADD-47DD-83FA-E8C3D5CA9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"/>
            <a:ext cx="10896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3225" b="1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Предполагаемый перенос функции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AFC808-7DD0-4048-AEC7-2F4F49CF9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3246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4 / 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0B7069-6917-4BEA-BFF9-A120FC1FE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43025"/>
            <a:ext cx="10001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Синтетический контрольный пример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EE0E1E-2A84-46ED-92B8-68EE01006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47875"/>
            <a:ext cx="5000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76973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76973"/>
                </a:solidFill>
                <a:latin typeface="Segoe UI"/>
                <a:ea typeface="Segoe UI"/>
                <a:cs typeface="Segoe UI"/>
              </a:rPr>
              <a:t>Исходная редакция · пункт 2.2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E97D6D-42D1-4774-BBA4-090EAABBB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90825"/>
            <a:ext cx="5000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Директор закупок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14CAA2-0FA4-4D53-89B9-14950656C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90925"/>
            <a:ext cx="500062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«Формирует график</a:t>
            </a:r>
          </a:p>
          <a:p xmlns:a="http://schemas.openxmlformats.org/drawingml/2006/main">
            <a:pPr>
              <a:defRPr sz="232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обучения сотрудников.»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BDAAF1-1F28-4C26-A8BA-FBEFEA079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47875"/>
            <a:ext cx="5000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76973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76973"/>
                </a:solidFill>
                <a:latin typeface="Segoe UI"/>
                <a:ea typeface="Segoe UI"/>
                <a:cs typeface="Segoe UI"/>
              </a:rPr>
              <a:t>Новая редакция · пункт 8.1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AF9304-65D0-43C6-B8ED-76800BF34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790825"/>
            <a:ext cx="5000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Руководитель обучения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087FC2-5B06-457C-B2DF-E1D49A634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590925"/>
            <a:ext cx="500062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«Формирует график</a:t>
            </a:r>
          </a:p>
          <a:p xmlns:a="http://schemas.openxmlformats.org/drawingml/2006/main">
            <a:pPr>
              <a:defRPr sz="232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обучения сотрудников.»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189858-2EE9-43D6-803C-CFB493BB2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0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Основание для проверки: совпадение функции и изменение владельца.</a:t>
            </a:r>
          </a:p>
          <a:p xmlns:a="http://schemas.openxmlformats.org/drawingml/2006/main">
            <a:pPr>
              <a:defRPr sz="1875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Одна перенумерация пункта не доказывает перенос.</a:t>
            </a:r>
          </a:p>
        </p:txBody>
      </p:sp>
    </p:spTree>
    <p:extLst>
      <p:ext uri="{BB962C8B-B14F-4D97-AF65-F5344CB8AC3E}">
        <p14:creationId xmlns:p14="http://schemas.microsoft.com/office/powerpoint/2010/main" val="20223039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9F0ED5-8C26-4CB3-9F2B-BE4922EF2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"/>
            <a:ext cx="10896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3225" b="1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Проверяемые данные и вывод модели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BAE05B-5D12-4B98-B087-C66E5E901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3246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5 / 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69B807-EAB9-4909-ADBD-A178E098D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19275"/>
            <a:ext cx="4953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76973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176973"/>
                </a:solidFill>
                <a:latin typeface="Segoe UI"/>
                <a:ea typeface="Segoe UI"/>
                <a:cs typeface="Segoe UI"/>
              </a:rPr>
              <a:t>Точные данные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5AD461-BD67-4DAB-B7D6-31EB4BB6C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47950"/>
            <a:ext cx="50482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Оригинальные цитаты</a:t>
            </a:r>
          </a:p>
          <a:p xmlns:a="http://schemas.openxmlformats.org/drawingml/2006/main">
            <a:pPr>
              <a:defRPr sz="217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Пункты и локаторы источников</a:t>
            </a:r>
          </a:p>
          <a:p xmlns:a="http://schemas.openxmlformats.org/drawingml/2006/main">
            <a:pPr>
              <a:defRPr sz="217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SHA-256 входных документов</a:t>
            </a:r>
          </a:p>
          <a:p xmlns:a="http://schemas.openxmlformats.org/drawingml/2006/main">
            <a:pPr>
              <a:defRPr sz="217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Снимок результата запуска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CAD8EE-7FF0-4265-859B-A749B3FA4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819275"/>
            <a:ext cx="4762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A77A22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A77A22"/>
                </a:solidFill>
                <a:latin typeface="Segoe UI"/>
                <a:ea typeface="Segoe UI"/>
                <a:cs typeface="Segoe UI"/>
              </a:rPr>
              <a:t>Интерпретация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1D2548-50A3-47E2-85EE-0F4D6297B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647950"/>
            <a:ext cx="49530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Смысловое соответствие</a:t>
            </a:r>
          </a:p>
          <a:p xmlns:a="http://schemas.openxmlformats.org/drawingml/2006/main">
            <a:pPr>
              <a:defRPr sz="217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Предполагаемый тип изменения</a:t>
            </a:r>
          </a:p>
          <a:p xmlns:a="http://schemas.openxmlformats.org/drawingml/2006/main">
            <a:pPr>
              <a:defRPr sz="217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Объяснение с ограничениями</a:t>
            </a:r>
          </a:p>
          <a:p xmlns:a="http://schemas.openxmlformats.org/drawingml/2006/main">
            <a:pPr>
              <a:defRPr sz="217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Решение специалиста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36C79A-2AB9-4AEE-B6C5-A94E3C729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38775"/>
            <a:ext cx="106203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История решения сохраняет время проверки, статус и комментарий.</a:t>
            </a:r>
          </a:p>
          <a:p xmlns:a="http://schemas.openxmlformats.org/drawingml/2006/main">
            <a:pPr>
              <a:defRPr sz="1800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Повторный вызов LLM может дать другую интерпретацию.</a:t>
            </a:r>
          </a:p>
        </p:txBody>
      </p:sp>
    </p:spTree>
    <p:extLst>
      <p:ext uri="{BB962C8B-B14F-4D97-AF65-F5344CB8AC3E}">
        <p14:creationId xmlns:p14="http://schemas.microsoft.com/office/powerpoint/2010/main" val="6832628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1A4744-08F4-44B5-9A0F-4783188E9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"/>
            <a:ext cx="10896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3225" b="1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Фактическая проверка Live-пайплайна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D0EAE0-F77A-453A-B75D-668038623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3246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6 / 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58F917-6090-47A3-976F-F88442081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28800"/>
            <a:ext cx="31432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150" b="1">
                <a:solidFill>
                  <a:srgbClr val="176973"/>
                </a:solidFill>
                <a:latin typeface="Segoe UI"/>
                <a:ea typeface="Segoe UI"/>
                <a:cs typeface="Segoe UI"/>
              </a:defRPr>
            </a:pPr>
            <a:r>
              <a:rPr sz="6150" b="1">
                <a:solidFill>
                  <a:srgbClr val="176973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4E06C8-8B9C-487A-8152-D9F05076F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62275"/>
            <a:ext cx="32385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выводов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620610-8AE7-4B3B-B87B-B420266B0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828800"/>
            <a:ext cx="31432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150" b="1">
                <a:solidFill>
                  <a:srgbClr val="176973"/>
                </a:solidFill>
                <a:latin typeface="Segoe UI"/>
                <a:ea typeface="Segoe UI"/>
                <a:cs typeface="Segoe UI"/>
              </a:defRPr>
            </a:pPr>
            <a:r>
              <a:rPr sz="6150" b="1">
                <a:solidFill>
                  <a:srgbClr val="176973"/>
                </a:solidFill>
                <a:latin typeface="Segoe UI"/>
                <a:ea typeface="Segoe UI"/>
                <a:cs typeface="Segoe UI"/>
              </a:rPr>
              <a:t>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4553FA-4341-40B3-95EC-211A8CA28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962275"/>
            <a:ext cx="32385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проверенных ссылок</a:t>
            </a:r>
          </a:p>
          <a:p xmlns:a="http://schemas.openxmlformats.org/drawingml/2006/main">
            <a:pPr>
              <a:defRPr sz="202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на исходные фрагменты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05B197-EC55-46E8-8E92-5FF4CCADD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1828800"/>
            <a:ext cx="31432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150" b="1">
                <a:solidFill>
                  <a:srgbClr val="176973"/>
                </a:solidFill>
                <a:latin typeface="Segoe UI"/>
                <a:ea typeface="Segoe UI"/>
                <a:cs typeface="Segoe UI"/>
              </a:defRPr>
            </a:pPr>
            <a:r>
              <a:rPr sz="6150" b="1">
                <a:solidFill>
                  <a:srgbClr val="176973"/>
                </a:solidFill>
                <a:latin typeface="Segoe UI"/>
                <a:ea typeface="Segoe UI"/>
                <a:cs typeface="Segoe UI"/>
              </a:rPr>
              <a:t>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970274-9310-4317-8E2F-D9684C875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962275"/>
            <a:ext cx="32385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запроса OpenAI</a:t>
            </a:r>
          </a:p>
          <a:p xmlns:a="http://schemas.openxmlformats.org/drawingml/2006/main">
            <a:pPr>
              <a:defRPr sz="2025" b="0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на анализ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58D050-F1BB-45E6-9102-5BAAB36C7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33875"/>
            <a:ext cx="1066800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HTTPS: загрузка DOCX, анализ, решение с комментарием, HTML-отчёт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42E00D-9B20-4C11-8B9B-92CDEEBD2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05450"/>
            <a:ext cx="10715625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Небольшая синтетическая пара. Это проверка работоспособности,</a:t>
            </a:r>
          </a:p>
          <a:p xmlns:a="http://schemas.openxmlformats.org/drawingml/2006/main">
            <a:pPr>
              <a:defRPr sz="1725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а не измерение точности. Полный Live-прогон документов организатора не завершён.</a:t>
            </a:r>
          </a:p>
        </p:txBody>
      </p:sp>
    </p:spTree>
    <p:extLst>
      <p:ext uri="{BB962C8B-B14F-4D97-AF65-F5344CB8AC3E}">
        <p14:creationId xmlns:p14="http://schemas.microsoft.com/office/powerpoint/2010/main" val="17965630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C3DA5E-A5D6-46CC-A181-30E25E51C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"/>
            <a:ext cx="10896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3225" b="1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Два способа проверки жюри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A4FFA2-7E6D-493E-ABA6-FB1F8AFF2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32460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7 / 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6070F1-4594-4555-8AEC-0D3365A75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4667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76973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176973"/>
                </a:solidFill>
                <a:latin typeface="Segoe UI"/>
                <a:ea typeface="Segoe UI"/>
                <a:cs typeface="Segoe UI"/>
              </a:rPr>
              <a:t>Онлайн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CBF43C-79E1-434E-882B-D0E0CC5EA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05075"/>
            <a:ext cx="50482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baqbaq.world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050659-6031-4180-A838-5D9ECB9E5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76625"/>
            <a:ext cx="5000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Открытый Live без пароля</a:t>
            </a:r>
          </a:p>
          <a:p xmlns:a="http://schemas.openxmlformats.org/drawingml/2006/main">
            <a:pPr>
              <a:defRPr sz="2025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Загрузка своих разрешённых файлов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4FE8CF-F14A-435C-9ED6-DEDBB7F5B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762125"/>
            <a:ext cx="46672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76973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176973"/>
                </a:solidFill>
                <a:latin typeface="Segoe UI"/>
                <a:ea typeface="Segoe UI"/>
                <a:cs typeface="Segoe UI"/>
              </a:rPr>
              <a:t>Локально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0F2C98-1FE3-4BA4-917F-FB29A7F4F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81275"/>
            <a:ext cx="4857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82C38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182C38"/>
                </a:solidFill>
                <a:latin typeface="Segoe UI"/>
                <a:ea typeface="Segoe UI"/>
                <a:cs typeface="Segoe UI"/>
              </a:rPr>
              <a:t>Тот же код из GitHub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4AED24-E1D6-4FE4-B9F0-36D9E100D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476625"/>
            <a:ext cx="4857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Инструкция в README</a:t>
            </a:r>
          </a:p>
          <a:p xmlns:a="http://schemas.openxmlformats.org/drawingml/2006/main">
            <a:pPr>
              <a:defRPr sz="2025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Собственный OpenAI API-ключ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D2AB7F-91BF-4DEB-9A67-F7A78B8A1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19700"/>
            <a:ext cx="10620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6973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76973"/>
                </a:solidFill>
                <a:latin typeface="Segoe UI"/>
                <a:ea typeface="Segoe UI"/>
                <a:cs typeface="Segoe UI"/>
              </a:rPr>
              <a:t>github.com/BAITC-Hacks/hack-22e532a4-ai-solo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13987C-8644-4E37-9359-8FADE9CE4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578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6677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566773"/>
                </a:solidFill>
                <a:latin typeface="Segoe UI"/>
                <a:ea typeface="Segoe UI"/>
                <a:cs typeface="Segoe UI"/>
              </a:rPr>
              <a:t>Следующий этап: пилот с экспертной разметкой функций и оценкой точности.</a:t>
            </a:r>
          </a:p>
        </p:txBody>
      </p:sp>
    </p:spTree>
    <p:extLst>
      <p:ext uri="{BB962C8B-B14F-4D97-AF65-F5344CB8AC3E}">
        <p14:creationId xmlns:p14="http://schemas.microsoft.com/office/powerpoint/2010/main" val="15407941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2026-09-23T12:39:29.9970000Z</dcterms:created>
  <dcterms:modified xsi:type="dcterms:W3CDTF">2026-09-23T12:39:29.9970000Z</dcterms:modified>
</coreProperties>
</file>